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/WZfwFh9vmuR9KkBLeFG2MPpb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5D0384-EFD2-41EE-A3FB-BEF7B63F3C1D}">
  <a:tblStyle styleId="{F55D0384-EFD2-41EE-A3FB-BEF7B63F3C1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If you use this template, please make a copy with your school name to preserve the template and RENAME the file with your school name or initials. 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rgbClr val="FFFF00"/>
                </a:highlight>
              </a:rPr>
              <a:t> 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rgbClr val="FFFF00"/>
                </a:highlight>
              </a:rPr>
              <a:t>You may want to customize this slide with a Welcome to your School’s Title I Night - or any special instructions, etc.. I’ve included some additional images along the sides in case you prefer one of them.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8" name="Google Shape;188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If you need to split this information into 2 slides or create an additional slide for goals because it is too crowded, please do. 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This is your time to share the exciting things you get to do for students because of your Title I status… examples: tutoring programs, the PD that teachers attend, any PLCs that they are participating in to support students, the materials, personnel and/or professional resources you have access to (interventions/positions, etc.), the parent engagement opportunities they can participate in and possibly any literacy/math/etc. opportunities you might be offering this school year… - these are just some ideas. :-) 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02" name="Google Shape;202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09" name="Google Shape;209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468f07277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" name="Google Shape;215;ge468f07277_1_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16" name="Google Shape;216;ge468f07277_1_6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If you use this template, please make a copy with your school name to preserve the template and RENAME the file with your school name or initials. 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8" name="Google Shape;138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6" name="Google Shape;146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8" name="Google Shape;158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2" name="Google Shape;172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6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8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7D0C0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1"/>
          </p:nvPr>
        </p:nvSpPr>
        <p:spPr>
          <a:xfrm rot="5400000">
            <a:off x="4114830" y="-1171816"/>
            <a:ext cx="40233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0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0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title"/>
          </p:nvPr>
        </p:nvSpPr>
        <p:spPr>
          <a:xfrm rot="5400000">
            <a:off x="7159350" y="1977852"/>
            <a:ext cx="57600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body" idx="1"/>
          </p:nvPr>
        </p:nvSpPr>
        <p:spPr>
          <a:xfrm rot="5400000">
            <a:off x="1825350" y="-574848"/>
            <a:ext cx="57600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00" cy="1600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198000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CCE2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CCE2"/>
              </a:buClr>
              <a:buSzPts val="2800"/>
              <a:buFont typeface="Trebuchet MS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3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defRPr sz="80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33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5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defRPr sz="8000" b="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35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7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5"/>
          <p:cNvSpPr/>
          <p:nvPr/>
        </p:nvSpPr>
        <p:spPr>
          <a:xfrm>
            <a:off x="15" y="6334316"/>
            <a:ext cx="121920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 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5"/>
          <p:cNvCxnSpPr/>
          <p:nvPr/>
        </p:nvCxnSpPr>
        <p:spPr>
          <a:xfrm>
            <a:off x="1193532" y="1737845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" descr="Parent Title Meeting – Harmony School of Innovation – Brownsvil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527" y="841248"/>
            <a:ext cx="4070850" cy="517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5173" y="1958581"/>
            <a:ext cx="5092361" cy="2940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/>
          <p:nvPr/>
        </p:nvSpPr>
        <p:spPr>
          <a:xfrm>
            <a:off x="4426550" y="1040318"/>
            <a:ext cx="379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" descr="Text, calend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61374" y="686506"/>
            <a:ext cx="2561374" cy="19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Title I Annual Parent Meeting – Harmony School of Fine Arts and Technology  – Hous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511933" y="2949503"/>
            <a:ext cx="24479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 descr="All Families Welcome, LLC | Faceboo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56008" y="223812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/>
          <p:nvPr/>
        </p:nvSpPr>
        <p:spPr>
          <a:xfrm>
            <a:off x="2057400" y="839056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Achievement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10"/>
          <p:cNvSpPr txBox="1">
            <a:spLocks noGrp="1"/>
          </p:cNvSpPr>
          <p:nvPr>
            <p:ph type="body" idx="4294967295"/>
          </p:nvPr>
        </p:nvSpPr>
        <p:spPr>
          <a:xfrm>
            <a:off x="1359614" y="2326240"/>
            <a:ext cx="947277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The state assigned school A-F letter grades for the 2021-2022 school year will not change from those issued in 2018-2019.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i="1"/>
              <a:t>*2018-2019 letter grades are available on the Arizona Department of Education website.</a:t>
            </a:r>
            <a:endParaRPr sz="2000"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/>
          <p:nvPr/>
        </p:nvSpPr>
        <p:spPr>
          <a:xfrm>
            <a:off x="2329052" y="220468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School Goals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98" name="Google Shape;198;p11"/>
          <p:cNvGraphicFramePr/>
          <p:nvPr>
            <p:extLst>
              <p:ext uri="{D42A27DB-BD31-4B8C-83A1-F6EECF244321}">
                <p14:modId xmlns:p14="http://schemas.microsoft.com/office/powerpoint/2010/main" val="1663748976"/>
              </p:ext>
            </p:extLst>
          </p:nvPr>
        </p:nvGraphicFramePr>
        <p:xfrm>
          <a:off x="167811" y="1235468"/>
          <a:ext cx="11856400" cy="3108900"/>
        </p:xfrm>
        <a:graphic>
          <a:graphicData uri="http://schemas.openxmlformats.org/drawingml/2006/table">
            <a:tbl>
              <a:tblPr>
                <a:noFill/>
                <a:tableStyleId>{F55D0384-EFD2-41EE-A3FB-BEF7B63F3C1D}</a:tableStyleId>
              </a:tblPr>
              <a:tblGrid>
                <a:gridCol w="592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b="1" u="none" strike="noStrike" cap="none" dirty="0"/>
                        <a:t>In Process, August 2021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b="1" u="none" strike="noStrike" cap="none" dirty="0"/>
                        <a:t>Development of J2025 PLAN</a:t>
                      </a:r>
                      <a:endParaRPr sz="20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b="1" u="none" strike="noStrike" cap="none" dirty="0"/>
                        <a:t>COMPREHENSIVE NEEDS ASSESSMENT</a:t>
                      </a:r>
                      <a:endParaRPr sz="20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i="1" u="none" strike="noStrike" cap="none" dirty="0"/>
                        <a:t>Area of Focus:  </a:t>
                      </a:r>
                      <a:r>
                        <a:rPr lang="en-US" sz="2000" i="0" u="none" strike="noStrike" cap="none" dirty="0"/>
                        <a:t>READING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2000" i="1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i="1" u="none" strike="noStrike" cap="none" dirty="0"/>
                        <a:t>Data Sources: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DIBELS DATA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CORE DIAGNOSTIC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SCHOOL CITY DATA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2000" i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i="1" u="none" strike="noStrike" cap="none" dirty="0"/>
                        <a:t>Areas of Focus: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2000" b="0" i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i="1" u="none" strike="noStrike" cap="none" dirty="0"/>
                        <a:t>P3:  Effective Organization of Time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i="1" u="none" strike="noStrike" cap="none" dirty="0"/>
                        <a:t>P4:  Effective Curriculum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i="1" u="none" strike="noStrike" cap="none" dirty="0"/>
                        <a:t>P2:  Effective Teachers and Instruction</a:t>
                      </a:r>
                      <a:endParaRPr sz="2000" b="0" i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/>
          <p:nvPr/>
        </p:nvSpPr>
        <p:spPr>
          <a:xfrm>
            <a:off x="2473400" y="171236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Title I Means to Us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12"/>
          <p:cNvSpPr txBox="1"/>
          <p:nvPr/>
        </p:nvSpPr>
        <p:spPr>
          <a:xfrm>
            <a:off x="1582219" y="1687375"/>
            <a:ext cx="9051533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Title I funds support our 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by…</a:t>
            </a:r>
            <a:endParaRPr sz="19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 Specialist – intervention in small groups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Well-trained teachers through increased job-embedded professional development opportunities</a:t>
            </a: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Title I funds support our 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teachers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by…</a:t>
            </a:r>
            <a:endParaRPr sz="19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Coaching in research-based reading instruction from our Reading Specialist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Professional Development opportunities that directly impact instruction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Targeted 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mall group support through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 Specialist to keep in class groups smaller</a:t>
            </a:r>
            <a:endParaRPr lang="en-US"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Title I Supports our 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families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by…</a:t>
            </a:r>
            <a:endParaRPr sz="19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Dyslexia Specialist on campus through Reading Specialist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Education Nights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Translation services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outreach and services</a:t>
            </a: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1324031" y="500009"/>
            <a:ext cx="9543938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When and How?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1489753" y="1687375"/>
            <a:ext cx="8825501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Meet the Teacher, July 19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Trebuchet MS"/>
                <a:sym typeface="Trebuchet MS"/>
              </a:rPr>
              <a:t>Curriculum Night – virtual – week of August 2</a:t>
            </a:r>
            <a:r>
              <a:rPr lang="en-US" sz="2000" b="1" baseline="30000" dirty="0">
                <a:solidFill>
                  <a:schemeClr val="dk1"/>
                </a:solidFill>
                <a:latin typeface="Trebuchet MS"/>
                <a:sym typeface="Trebuchet MS"/>
              </a:rPr>
              <a:t>nd</a:t>
            </a:r>
            <a:r>
              <a:rPr lang="en-US" sz="2000" b="1" dirty="0">
                <a:solidFill>
                  <a:schemeClr val="dk1"/>
                </a:solidFill>
                <a:latin typeface="Trebuchet MS"/>
                <a:sym typeface="Trebuchet MS"/>
              </a:rPr>
              <a:t>.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Trebuchet MS"/>
                <a:sym typeface="Trebuchet MS"/>
              </a:rPr>
              <a:t>Title 1 Parent Meeting, August 18.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Trebuchet MS"/>
                <a:sym typeface="Trebuchet MS"/>
              </a:rPr>
              <a:t>Quarterly Site Council Meetings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Trebuchet MS"/>
                <a:sym typeface="Trebuchet MS"/>
              </a:rPr>
              <a:t>Parent Teacher Conferences, August and February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Trebuchet MS"/>
                <a:sym typeface="Trebuchet MS"/>
              </a:rPr>
              <a:t>Family Education Night</a:t>
            </a:r>
            <a:r>
              <a:rPr lang="en-US" sz="2000" b="1">
                <a:solidFill>
                  <a:schemeClr val="dk1"/>
                </a:solidFill>
                <a:latin typeface="Trebuchet MS"/>
                <a:sym typeface="Trebuchet MS"/>
              </a:rPr>
              <a:t>, (Date TBD)</a:t>
            </a:r>
            <a:endParaRPr lang="en-US" sz="2000" b="1" dirty="0">
              <a:solidFill>
                <a:schemeClr val="dk1"/>
              </a:solidFill>
              <a:latin typeface="Trebuchet MS"/>
              <a:sym typeface="Trebuchet MS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Trebuchet MS"/>
                <a:sym typeface="Trebuchet MS"/>
              </a:rPr>
              <a:t>STEM Showcase &amp; Innovation Fair, February 19, 2022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Trebuchet MS"/>
                <a:sym typeface="Trebuchet MS"/>
              </a:rPr>
              <a:t>Celebration of Learning, April 28, 2022</a:t>
            </a:r>
            <a:endParaRPr sz="2000" dirty="0"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468f07277_1_6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66294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solidFill>
                  <a:schemeClr val="lt1"/>
                </a:solidFill>
              </a:rPr>
              <a:t>Questions? … </a:t>
            </a: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solidFill>
                  <a:schemeClr val="lt1"/>
                </a:solidFill>
              </a:rPr>
              <a:t>Thoughts? … </a:t>
            </a: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solidFill>
                  <a:schemeClr val="lt1"/>
                </a:solidFill>
              </a:rPr>
              <a:t>Next steps? … </a:t>
            </a: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solidFill>
                  <a:schemeClr val="lt1"/>
                </a:solidFill>
              </a:rPr>
              <a:t>Needs? ...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219" name="Google Shape;219;ge468f07277_1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900" y="244025"/>
            <a:ext cx="1796613" cy="119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e468f07277_1_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8133" y="1441450"/>
            <a:ext cx="1914750" cy="19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e468f07277_1_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2725" y="3116676"/>
            <a:ext cx="2548950" cy="13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e468f07277_1_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9550" y="5095650"/>
            <a:ext cx="2869250" cy="10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body" idx="1"/>
          </p:nvPr>
        </p:nvSpPr>
        <p:spPr>
          <a:xfrm>
            <a:off x="2799650" y="1512967"/>
            <a:ext cx="7467600" cy="3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endParaRPr sz="4000"/>
          </a:p>
        </p:txBody>
      </p:sp>
      <p:sp>
        <p:nvSpPr>
          <p:cNvPr id="125" name="Google Shape;125;p2"/>
          <p:cNvSpPr txBox="1"/>
          <p:nvPr/>
        </p:nvSpPr>
        <p:spPr>
          <a:xfrm>
            <a:off x="4128000" y="4312151"/>
            <a:ext cx="39360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8-18-21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2906350" y="1739300"/>
            <a:ext cx="6952500" cy="26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Sanborn Elementary</a:t>
            </a:r>
            <a:endParaRPr sz="47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Annual Title I Meeting</a:t>
            </a:r>
            <a:endParaRPr sz="47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4294967295"/>
          </p:nvPr>
        </p:nvSpPr>
        <p:spPr>
          <a:xfrm>
            <a:off x="1643865" y="1811585"/>
            <a:ext cx="9568618" cy="422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Schoolwide Title I </a:t>
            </a:r>
            <a:endParaRPr sz="23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District Adopted Curriculum</a:t>
            </a:r>
            <a:endParaRPr sz="23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Assessment</a:t>
            </a:r>
            <a:endParaRPr sz="23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Parent Involvement Policy</a:t>
            </a:r>
            <a:endParaRPr sz="23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School/Home Learning Compact</a:t>
            </a:r>
            <a:endParaRPr sz="23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A-F School Letter Grades</a:t>
            </a:r>
            <a:endParaRPr sz="31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Questions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  <p:sp>
        <p:nvSpPr>
          <p:cNvPr id="134" name="Google Shape;134;p3"/>
          <p:cNvSpPr/>
          <p:nvPr/>
        </p:nvSpPr>
        <p:spPr>
          <a:xfrm>
            <a:off x="2649000" y="554804"/>
            <a:ext cx="68940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Agenda </a:t>
            </a: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2172128" y="613025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Schoolwide Title I</a:t>
            </a:r>
            <a:endParaRPr sz="4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4294967295"/>
          </p:nvPr>
        </p:nvSpPr>
        <p:spPr>
          <a:xfrm>
            <a:off x="1181529" y="1982912"/>
            <a:ext cx="10058399" cy="40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To qualify for a Schoolwide Program:</a:t>
            </a:r>
            <a:endParaRPr sz="2700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i="1"/>
              <a:t>Each school must have a minimum of 40% of their students receiving free or reduced-price meals</a:t>
            </a:r>
            <a:endParaRPr i="1"/>
          </a:p>
          <a:p>
            <a:pPr marL="742950" lvl="1" indent="-2190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</a:pPr>
            <a:endParaRPr sz="2050"/>
          </a:p>
          <a:p>
            <a:pPr marL="342900" lvl="0" indent="-336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Title I federal funds are used to provide supplemental program services to all students.</a:t>
            </a:r>
            <a:endParaRPr sz="2300"/>
          </a:p>
          <a:p>
            <a:pPr marL="342900" lvl="0" indent="-27622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</a:pPr>
            <a:endParaRPr sz="2050"/>
          </a:p>
          <a:p>
            <a:pPr marL="342900" lvl="0" indent="-336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Each school completes the following annually:</a:t>
            </a:r>
            <a:endParaRPr sz="2700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i="1"/>
              <a:t>Comprehensive Needs Assessment </a:t>
            </a:r>
            <a:endParaRPr i="1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i="1"/>
              <a:t>Integrated Action Plan</a:t>
            </a:r>
            <a:endParaRPr i="1"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746" y="4671925"/>
            <a:ext cx="2084725" cy="13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2227200" y="1274343"/>
            <a:ext cx="386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/>
              <a:t>READING</a:t>
            </a:r>
            <a:endParaRPr b="1"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2"/>
          </p:nvPr>
        </p:nvSpPr>
        <p:spPr>
          <a:xfrm>
            <a:off x="6483875" y="1283943"/>
            <a:ext cx="38877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/>
              <a:t>MATH</a:t>
            </a:r>
            <a:endParaRPr b="1"/>
          </a:p>
        </p:txBody>
      </p:sp>
      <p:sp>
        <p:nvSpPr>
          <p:cNvPr id="150" name="Google Shape;150;p5"/>
          <p:cNvSpPr txBox="1">
            <a:spLocks noGrp="1"/>
          </p:cNvSpPr>
          <p:nvPr>
            <p:ph type="body" idx="3"/>
          </p:nvPr>
        </p:nvSpPr>
        <p:spPr>
          <a:xfrm>
            <a:off x="2322871" y="1800064"/>
            <a:ext cx="41238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THE DISTRICT HAS ALIGNED ITS CURRICULUM RESOURCES TO THE ARIZONA ENGLISH LANGUAGE ARTS STANDARDS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8572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b="0"/>
              <a:t>K-6 HMH </a:t>
            </a:r>
            <a:r>
              <a:rPr lang="en-US" b="0" i="1"/>
              <a:t>Journeys</a:t>
            </a:r>
            <a:endParaRPr b="0" i="1"/>
          </a:p>
          <a:p>
            <a:pPr marL="85725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b="0"/>
              <a:t>7-12 Pearson </a:t>
            </a:r>
            <a:r>
              <a:rPr lang="en-US" b="0" i="1"/>
              <a:t>My Perspectives</a:t>
            </a:r>
            <a:endParaRPr b="0" i="1"/>
          </a:p>
          <a:p>
            <a:pPr marL="400050" lvl="0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29DD1"/>
              </a:buClr>
              <a:buSzPts val="1700"/>
              <a:buFont typeface="Arial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00050" lvl="0" indent="-2921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READING INTERVENTION MATERIALS</a:t>
            </a:r>
            <a:endParaRPr/>
          </a:p>
          <a:p>
            <a:pPr marL="857250" lvl="1" indent="-2921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</a:pPr>
            <a:r>
              <a:rPr lang="en-US" b="0"/>
              <a:t>K-3 </a:t>
            </a:r>
            <a:r>
              <a:rPr lang="en-US" b="0" i="1"/>
              <a:t>Fundations</a:t>
            </a:r>
            <a:endParaRPr b="0" i="1"/>
          </a:p>
          <a:p>
            <a:pPr marL="857250" lvl="1" indent="-311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b="0"/>
              <a:t>4-6 </a:t>
            </a:r>
            <a:r>
              <a:rPr lang="en-US" b="0" i="1"/>
              <a:t>Just Words</a:t>
            </a:r>
            <a:endParaRPr b="0" i="1"/>
          </a:p>
          <a:p>
            <a:pPr marL="857250" lvl="1" indent="-311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b="0"/>
              <a:t>7-12 </a:t>
            </a:r>
            <a:r>
              <a:rPr lang="en-US" b="0" i="1"/>
              <a:t>System 44 and READ 180</a:t>
            </a:r>
            <a:endParaRPr b="0" i="1"/>
          </a:p>
          <a:p>
            <a:pPr marL="85725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29DD1"/>
              </a:buClr>
              <a:buSzPts val="1700"/>
              <a:buFont typeface="Arial"/>
              <a:buNone/>
            </a:pPr>
            <a:endParaRPr sz="25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4"/>
          </p:nvPr>
        </p:nvSpPr>
        <p:spPr>
          <a:xfrm>
            <a:off x="6384275" y="1800214"/>
            <a:ext cx="4086900" cy="4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THE DISTRICT HAS ALIGNED ITS CURRICULUM RESOURCES TO THE ARIZONA MATHEMATICS STANDARDS</a:t>
            </a:r>
            <a:endParaRPr/>
          </a:p>
          <a:p>
            <a:pPr marL="8572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/>
              <a:t>K-6 McGraw-Hill </a:t>
            </a:r>
            <a:r>
              <a:rPr lang="en-US" sz="2000" i="1"/>
              <a:t>My Math, </a:t>
            </a:r>
            <a:r>
              <a:rPr lang="en-US" sz="2000"/>
              <a:t>HMH </a:t>
            </a:r>
            <a:r>
              <a:rPr lang="en-US" sz="2000" i="1"/>
              <a:t>Go Math</a:t>
            </a:r>
            <a:endParaRPr sz="2000" i="1"/>
          </a:p>
          <a:p>
            <a:pPr marL="85725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/>
              <a:t>7-12 Glencoe McGraw-Hill, 7-12 HMH (Alg.1, Geo, Alg.2)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857250" lvl="1" indent="-1841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629DD1"/>
              </a:buClr>
              <a:buSzPts val="16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349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DISTRICT MATH INTERVENTION MATERIALS</a:t>
            </a:r>
            <a:endParaRPr sz="2800"/>
          </a:p>
          <a:p>
            <a:pPr marL="85725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/>
              <a:t>K-6 </a:t>
            </a:r>
            <a:r>
              <a:rPr lang="en-US" sz="2000" i="1"/>
              <a:t>Moby Max</a:t>
            </a:r>
            <a:endParaRPr sz="2000" i="1"/>
          </a:p>
          <a:p>
            <a:pPr marL="85725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/>
              <a:t>7-12 </a:t>
            </a:r>
            <a:r>
              <a:rPr lang="en-US" sz="2000" i="1"/>
              <a:t>Mathspace</a:t>
            </a:r>
            <a:endParaRPr sz="2000" i="1"/>
          </a:p>
        </p:txBody>
      </p:sp>
      <p:sp>
        <p:nvSpPr>
          <p:cNvPr id="152" name="Google Shape;152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0" i="0" u="none" strike="noStrike" cap="non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2498075" y="310472"/>
            <a:ext cx="7772400" cy="9144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District Adopted Curriculum</a:t>
            </a:r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3" y="4325420"/>
            <a:ext cx="2292448" cy="19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2220677" y="72693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Assessments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4294967295"/>
          </p:nvPr>
        </p:nvSpPr>
        <p:spPr>
          <a:xfrm>
            <a:off x="969200" y="991950"/>
            <a:ext cx="10253700" cy="50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00" b="1" i="1"/>
              <a:t>Chandler Unified School District has a comprehensive assessment calendar that ensures student progress is monitored throughout the year.</a:t>
            </a:r>
            <a:endParaRPr sz="1900" b="1" i="1"/>
          </a:p>
          <a:p>
            <a:pPr marL="342900" lvl="0" indent="-2730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60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100" u="sng"/>
              <a:t>The CUSD Assessment Calendar Includes</a:t>
            </a:r>
            <a:endParaRPr sz="2100" u="sng"/>
          </a:p>
          <a:p>
            <a:pPr marL="34290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 i="1"/>
              <a:t>State Testing</a:t>
            </a:r>
            <a:endParaRPr sz="2300" b="1" i="1"/>
          </a:p>
          <a:p>
            <a:pPr marL="742950" lvl="1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AASA (grades 3-8, formerly AzM2)</a:t>
            </a:r>
            <a:endParaRPr sz="1700"/>
          </a:p>
          <a:p>
            <a:pPr marL="742950" lvl="1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AZELLA (used to identify English learners)</a:t>
            </a:r>
            <a:endParaRPr sz="2500"/>
          </a:p>
          <a:p>
            <a:pPr marL="742950" lvl="1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AzSCI (administered to students in grades 5,8, and 11)</a:t>
            </a:r>
            <a:endParaRPr sz="1700"/>
          </a:p>
          <a:p>
            <a:pPr marL="742950" lvl="1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ACT (grade 9 - cohort 2025 will take ACT Aspire and cohort 2023 will take ACT)</a:t>
            </a:r>
            <a:endParaRPr sz="1700"/>
          </a:p>
          <a:p>
            <a:pPr marL="342900" lvl="0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endParaRPr sz="800" b="1" i="1"/>
          </a:p>
          <a:p>
            <a:pPr marL="34290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 i="1"/>
              <a:t>Benchmark Testing </a:t>
            </a:r>
            <a:endParaRPr sz="2300" b="1" i="1"/>
          </a:p>
          <a:p>
            <a:pPr marL="742950" lvl="1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School City (K-6, comprehensive Reading and Math)</a:t>
            </a:r>
            <a:endParaRPr sz="1700"/>
          </a:p>
          <a:p>
            <a:pPr marL="742950" lvl="1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DIBELS 8 (K-6, Reading/Literacy)</a:t>
            </a:r>
            <a:endParaRPr sz="1700"/>
          </a:p>
          <a:p>
            <a:pPr marL="742950" lvl="1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CORE Literacy Diagnostic (</a:t>
            </a:r>
            <a:r>
              <a:rPr lang="en-US" sz="1700" i="1"/>
              <a:t>if needed, based on DIBELS)</a:t>
            </a:r>
            <a:endParaRPr sz="1700" i="1"/>
          </a:p>
          <a:p>
            <a:pPr marL="74295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400"/>
              <a:buNone/>
            </a:pPr>
            <a:endParaRPr sz="500"/>
          </a:p>
          <a:p>
            <a:pPr marL="342900" lvl="0" indent="-311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 i="1"/>
              <a:t>Gifted Testing</a:t>
            </a:r>
            <a:endParaRPr sz="1900" b="1" i="1"/>
          </a:p>
          <a:p>
            <a:pPr marL="742950" lvl="1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CogAT (diagnostic assessment for identification)</a:t>
            </a:r>
            <a:endParaRPr sz="1700"/>
          </a:p>
          <a:p>
            <a:pPr marL="742950" lvl="1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NNAT (kindergarten)</a:t>
            </a:r>
            <a:endParaRPr sz="170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9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1981200" y="477097"/>
            <a:ext cx="82296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State Achievement Tests</a:t>
            </a:r>
            <a:endParaRPr sz="41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4294967295"/>
          </p:nvPr>
        </p:nvSpPr>
        <p:spPr>
          <a:xfrm>
            <a:off x="1561672" y="1760538"/>
            <a:ext cx="9143999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/>
              <a:t>AASA - Arizona Academic Standards Assessment </a:t>
            </a:r>
            <a:r>
              <a:rPr lang="en-US" sz="2400" b="1" i="1"/>
              <a:t>(Formerly AzM2)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sz="2500" b="1" i="1"/>
          </a:p>
          <a:p>
            <a:pPr marL="74295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English Language Arts and Mathematics </a:t>
            </a:r>
            <a:endParaRPr sz="2200"/>
          </a:p>
          <a:p>
            <a:pPr marL="74295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Administered March through April of 2022</a:t>
            </a:r>
            <a:endParaRPr sz="2200"/>
          </a:p>
          <a:p>
            <a:pPr marL="74295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3</a:t>
            </a:r>
            <a:r>
              <a:rPr lang="en-US" sz="2200" baseline="30000"/>
              <a:t>rd</a:t>
            </a:r>
            <a:r>
              <a:rPr lang="en-US" sz="2200"/>
              <a:t>-8</a:t>
            </a:r>
            <a:r>
              <a:rPr lang="en-US" sz="2200" baseline="30000"/>
              <a:t>th</a:t>
            </a:r>
            <a:r>
              <a:rPr lang="en-US" sz="2200"/>
              <a:t> grade students participate in the online version of AASA (formerly AzM2)</a:t>
            </a:r>
            <a:endParaRPr sz="2200"/>
          </a:p>
          <a:p>
            <a:pPr marL="742950" lvl="1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AzSCI will be field tested in 5th and 8th grade</a:t>
            </a:r>
            <a:endParaRPr sz="2200"/>
          </a:p>
          <a:p>
            <a:pPr marL="74295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Student reports will be distributed in summer 2022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1207637" y="373260"/>
            <a:ext cx="10081509" cy="1096801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School/Home Learning Compact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4294967295"/>
          </p:nvPr>
        </p:nvSpPr>
        <p:spPr>
          <a:xfrm>
            <a:off x="4267200" y="1295400"/>
            <a:ext cx="7924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  <p:sp>
        <p:nvSpPr>
          <p:cNvPr id="176" name="Google Shape;176;p8"/>
          <p:cNvSpPr/>
          <p:nvPr/>
        </p:nvSpPr>
        <p:spPr>
          <a:xfrm>
            <a:off x="2209792" y="1825662"/>
            <a:ext cx="807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School/Home Learning Compact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serves as a commitment from all stakeholders that the education of the student is a priority.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compact outlines responsibilities for the parent, student, teacher, and principal/district.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778" y="4235724"/>
            <a:ext cx="1981228" cy="201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2179833" y="381000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Parent </a:t>
            </a:r>
            <a:r>
              <a:rPr lang="en-US"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Involvement</a:t>
            </a: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Policy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9"/>
          <p:cNvSpPr txBox="1">
            <a:spLocks noGrp="1"/>
          </p:cNvSpPr>
          <p:nvPr>
            <p:ph type="body" idx="4294967295"/>
          </p:nvPr>
        </p:nvSpPr>
        <p:spPr>
          <a:xfrm>
            <a:off x="965771" y="1600200"/>
            <a:ext cx="9976207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ts val="1800"/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The Chandler Unified School District supports and encourages parent involvement and is committed to bringing quality programs to the children of the district. 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29DD1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629DD1"/>
              </a:buClr>
              <a:buSzPts val="1900"/>
              <a:buNone/>
            </a:pPr>
            <a:r>
              <a:rPr lang="en-US" sz="1900" b="1" i="1">
                <a:latin typeface="Arial"/>
                <a:ea typeface="Arial"/>
                <a:cs typeface="Arial"/>
                <a:sym typeface="Arial"/>
              </a:rPr>
              <a:t>Chandler Unified School District offers the following for parents:</a:t>
            </a:r>
            <a:endParaRPr b="1"/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Annual Title I meeting </a:t>
            </a:r>
            <a:endParaRPr/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Provide opportunities for regular meetings for parents </a:t>
            </a:r>
            <a:endParaRPr/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Provide information to parents in an understandable and uniform format</a:t>
            </a:r>
            <a:endParaRPr/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Provide a timely notice when their child has been assigned to a teacher who does not meet Arizona’s certification requirements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Information regarding the professional qualifications of their child’s classroom teachers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</a:pPr>
            <a:r>
              <a:rPr lang="en-US" sz="1700"/>
              <a:t>Opportunities to participate in planning and feedback regarding school goals and plans</a:t>
            </a:r>
            <a:endParaRPr sz="1700"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982</Words>
  <Application>Microsoft Office PowerPoint</Application>
  <PresentationFormat>Widescreen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…   Thoughts? …   Next steps? …   Needs?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Galetti, Sarah</dc:creator>
  <cp:lastModifiedBy>Vanlandingham, Andrea</cp:lastModifiedBy>
  <cp:revision>2</cp:revision>
  <dcterms:modified xsi:type="dcterms:W3CDTF">2021-08-19T20:49:57Z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0x010100D7521384CF5E99438CC3A6F726326FF2</vt:lpwstr>
  </property>
</Properties>
</file>